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6" r:id="rId1"/>
    <p:sldMasterId id="2147483789" r:id="rId2"/>
  </p:sldMasterIdLst>
  <p:notesMasterIdLst>
    <p:notesMasterId r:id="rId30"/>
  </p:notesMasterIdLst>
  <p:handoutMasterIdLst>
    <p:handoutMasterId r:id="rId31"/>
  </p:handoutMasterIdLst>
  <p:sldIdLst>
    <p:sldId id="306" r:id="rId3"/>
    <p:sldId id="260" r:id="rId4"/>
    <p:sldId id="374" r:id="rId5"/>
    <p:sldId id="375" r:id="rId6"/>
    <p:sldId id="382" r:id="rId7"/>
    <p:sldId id="292" r:id="rId8"/>
    <p:sldId id="307" r:id="rId9"/>
    <p:sldId id="318" r:id="rId10"/>
    <p:sldId id="376" r:id="rId11"/>
    <p:sldId id="296" r:id="rId12"/>
    <p:sldId id="293" r:id="rId13"/>
    <p:sldId id="294" r:id="rId14"/>
    <p:sldId id="386" r:id="rId15"/>
    <p:sldId id="366" r:id="rId16"/>
    <p:sldId id="383" r:id="rId17"/>
    <p:sldId id="385" r:id="rId18"/>
    <p:sldId id="367" r:id="rId19"/>
    <p:sldId id="368" r:id="rId20"/>
    <p:sldId id="364" r:id="rId21"/>
    <p:sldId id="362" r:id="rId22"/>
    <p:sldId id="361" r:id="rId23"/>
    <p:sldId id="360" r:id="rId24"/>
    <p:sldId id="390" r:id="rId25"/>
    <p:sldId id="391" r:id="rId26"/>
    <p:sldId id="389" r:id="rId27"/>
    <p:sldId id="387" r:id="rId28"/>
    <p:sldId id="392" r:id="rId29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1" autoAdjust="0"/>
    <p:restoredTop sz="81140" autoAdjust="0"/>
  </p:normalViewPr>
  <p:slideViewPr>
    <p:cSldViewPr>
      <p:cViewPr varScale="1">
        <p:scale>
          <a:sx n="43" d="100"/>
          <a:sy n="43" d="100"/>
        </p:scale>
        <p:origin x="1450" y="2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3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.cloud\AppData\Local\Microsoft\Windows\INetCache\Content.Outlook\VY0P1FPH\Tax%20Histor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Nonresidential Grand List Growth: Pre &amp;</a:t>
            </a:r>
            <a:r>
              <a:rPr lang="en-US" baseline="0" dirty="0"/>
              <a:t> Post TIF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NonRes!$J$4:$K$4</c:f>
              <c:strCache>
                <c:ptCount val="2"/>
                <c:pt idx="0">
                  <c:v>Average Growth in NonResidential Grand List: 2005-2013</c:v>
                </c:pt>
                <c:pt idx="1">
                  <c:v>Average Growth in NonResidential Grand List: 2014-2022</c:v>
                </c:pt>
              </c:strCache>
            </c:strRef>
          </c:cat>
          <c:val>
            <c:numRef>
              <c:f>NonRes!$J$5:$K$5</c:f>
              <c:numCache>
                <c:formatCode>_("$"* #,##0.00_);_("$"* \(#,##0.00\);_("$"* "-"??_);_(@_)</c:formatCode>
                <c:ptCount val="2"/>
                <c:pt idx="0">
                  <c:v>730153.71428571444</c:v>
                </c:pt>
                <c:pt idx="1">
                  <c:v>10187720.444444448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E3-4A31-B5A0-4828315C2E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20587503"/>
        <c:axId val="1820595823"/>
      </c:barChart>
      <c:catAx>
        <c:axId val="18205875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0595823"/>
        <c:crosses val="autoZero"/>
        <c:auto val="1"/>
        <c:lblAlgn val="ctr"/>
        <c:lblOffset val="100"/>
        <c:noMultiLvlLbl val="0"/>
      </c:catAx>
      <c:valAx>
        <c:axId val="18205958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05875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537FA0F-9BD1-424C-8906-468CE9D9766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036A26-3F8D-4BFF-B062-7D465799DE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3A6346-D506-4EF8-B880-D3C10EE6C2E7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5F3DC8-EF9E-4141-AAD5-340D67F55EF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5E461-40FA-4C33-8624-43C46DFEDFA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D742F7-F621-4261-A379-2B9F600E70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4537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CCFC6-091F-4C00-8781-966649A56FF1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EC06EE-18DF-4E70-8DAF-51EC98D646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235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EC06EE-18DF-4E70-8DAF-51EC98D646B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001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842E-DCC3-4F17-8145-CC55DAA05405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98E3D-0CFC-47B7-B524-B371A35C98D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F81406F-05AA-4CAE-808F-4C95DEFDD962}"/>
              </a:ext>
            </a:extLst>
          </p:cNvPr>
          <p:cNvSpPr/>
          <p:nvPr userDrawn="1"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828FAF-70AA-4969-9214-48C5485EB7CA}"/>
              </a:ext>
            </a:extLst>
          </p:cNvPr>
          <p:cNvSpPr/>
          <p:nvPr userDrawn="1"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C363E4F-4453-4BA3-8D24-5ACB194AFB76}"/>
              </a:ext>
            </a:extLst>
          </p:cNvPr>
          <p:cNvSpPr txBox="1">
            <a:spLocks/>
          </p:cNvSpPr>
          <p:nvPr userDrawn="1"/>
        </p:nvSpPr>
        <p:spPr>
          <a:xfrm>
            <a:off x="2786308" y="6446837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CITY OF ST. ALBANS REDEVELOPMENT</a:t>
            </a:r>
          </a:p>
        </p:txBody>
      </p:sp>
    </p:spTree>
    <p:extLst>
      <p:ext uri="{BB962C8B-B14F-4D97-AF65-F5344CB8AC3E}">
        <p14:creationId xmlns:p14="http://schemas.microsoft.com/office/powerpoint/2010/main" val="4036471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842E-DCC3-4F17-8145-CC55DAA05405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98E3D-0CFC-47B7-B524-B371A35C98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60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842E-DCC3-4F17-8145-CC55DAA05405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98E3D-0CFC-47B7-B524-B371A35C98D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A07A5B-44D7-4B9F-A136-E5DAFB94FB90}"/>
              </a:ext>
            </a:extLst>
          </p:cNvPr>
          <p:cNvSpPr/>
          <p:nvPr userDrawn="1"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DB0D2A-2C92-4B87-8C51-53A71BEEE0A3}"/>
              </a:ext>
            </a:extLst>
          </p:cNvPr>
          <p:cNvSpPr/>
          <p:nvPr userDrawn="1"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723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842E-DCC3-4F17-8145-CC55DAA05405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98E3D-0CFC-47B7-B524-B371A35C98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558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842E-DCC3-4F17-8145-CC55DAA05405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98E3D-0CFC-47B7-B524-B371A35C98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583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842E-DCC3-4F17-8145-CC55DAA05405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98E3D-0CFC-47B7-B524-B371A35C98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205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842E-DCC3-4F17-8145-CC55DAA05405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98E3D-0CFC-47B7-B524-B371A35C98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080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842E-DCC3-4F17-8145-CC55DAA05405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98E3D-0CFC-47B7-B524-B371A35C98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872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842E-DCC3-4F17-8145-CC55DAA05405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98E3D-0CFC-47B7-B524-B371A35C98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7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842E-DCC3-4F17-8145-CC55DAA05405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98E3D-0CFC-47B7-B524-B371A35C98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847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842E-DCC3-4F17-8145-CC55DAA05405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98E3D-0CFC-47B7-B524-B371A35C98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479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842E-DCC3-4F17-8145-CC55DAA05405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8CE8C99-368D-47F9-A56F-476C68149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CITY OF ST. ALBANS REDEVELOPMENT</a:t>
            </a:r>
          </a:p>
        </p:txBody>
      </p:sp>
    </p:spTree>
    <p:extLst>
      <p:ext uri="{BB962C8B-B14F-4D97-AF65-F5344CB8AC3E}">
        <p14:creationId xmlns:p14="http://schemas.microsoft.com/office/powerpoint/2010/main" val="12611089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842E-DCC3-4F17-8145-CC55DAA05405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98E3D-0CFC-47B7-B524-B371A35C98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0371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842E-DCC3-4F17-8145-CC55DAA05405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98E3D-0CFC-47B7-B524-B371A35C98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098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842E-DCC3-4F17-8145-CC55DAA05405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98E3D-0CFC-47B7-B524-B371A35C98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578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842E-DCC3-4F17-8145-CC55DAA05405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98E3D-0CFC-47B7-B524-B371A35C98D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94FEB35-6383-443B-AD29-9326B23A1DCF}"/>
              </a:ext>
            </a:extLst>
          </p:cNvPr>
          <p:cNvSpPr/>
          <p:nvPr userDrawn="1"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1A29D7-19C2-4585-9441-C3D4EFEA383E}"/>
              </a:ext>
            </a:extLst>
          </p:cNvPr>
          <p:cNvSpPr/>
          <p:nvPr userDrawn="1"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69D921-1A97-4AF1-B7B9-615B12956570}"/>
              </a:ext>
            </a:extLst>
          </p:cNvPr>
          <p:cNvPicPr/>
          <p:nvPr userDrawn="1"/>
        </p:nvPicPr>
        <p:blipFill>
          <a:blip r:embed="rId2"/>
          <a:srcRect l="17958" t="23788" r="29543" b="46509"/>
          <a:stretch>
            <a:fillRect/>
          </a:stretch>
        </p:blipFill>
        <p:spPr bwMode="auto">
          <a:xfrm>
            <a:off x="0" y="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8322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842E-DCC3-4F17-8145-CC55DAA05405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98E3D-0CFC-47B7-B524-B371A35C98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531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842E-DCC3-4F17-8145-CC55DAA05405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98E3D-0CFC-47B7-B524-B371A35C98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864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842E-DCC3-4F17-8145-CC55DAA05405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98E3D-0CFC-47B7-B524-B371A35C98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890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842E-DCC3-4F17-8145-CC55DAA05405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98E3D-0CFC-47B7-B524-B371A35C98D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BA9DF7-A3E4-4B16-8405-D95C3616604A}"/>
              </a:ext>
            </a:extLst>
          </p:cNvPr>
          <p:cNvSpPr/>
          <p:nvPr userDrawn="1"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32A8A4-916A-4392-9E61-37714D833A24}"/>
              </a:ext>
            </a:extLst>
          </p:cNvPr>
          <p:cNvSpPr/>
          <p:nvPr userDrawn="1"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825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EBF7842E-DCC3-4F17-8145-CC55DAA05405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2898E3D-0CFC-47B7-B524-B371A35C98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372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7842E-DCC3-4F17-8145-CC55DAA05405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98E3D-0CFC-47B7-B524-B371A35C98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910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CITY OF ST. ALBANS REDEVELOPMENT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5A5148-81CF-4C7B-ADC5-10138B77ABB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472" y="6324750"/>
            <a:ext cx="1147762" cy="52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78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50000">
              <a:srgbClr val="CCCC00">
                <a:alpha val="0"/>
              </a:srgbClr>
            </a:gs>
            <a:gs pos="100000">
              <a:srgbClr val="0070C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7842E-DCC3-4F17-8145-CC55DAA05405}" type="datetimeFigureOut">
              <a:rPr lang="en-US" smtClean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98E3D-0CFC-47B7-B524-B371A35C98D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9800"/>
            <a:ext cx="9144000" cy="863885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1117858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F70EF-5285-428E-B05A-61B52FFAF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DC594-047D-4D22-A7C1-FBF975F1E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Community Transformation Strategies</a:t>
            </a:r>
          </a:p>
          <a:p>
            <a:pPr marL="0" indent="0" algn="ctr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Arlington Housing Summit 2021</a:t>
            </a:r>
          </a:p>
          <a:p>
            <a:pPr marL="0" indent="0" algn="ctr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Dominic Cloud, City Manager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St. Albans, VT</a:t>
            </a:r>
          </a:p>
        </p:txBody>
      </p:sp>
    </p:spTree>
    <p:extLst>
      <p:ext uri="{BB962C8B-B14F-4D97-AF65-F5344CB8AC3E}">
        <p14:creationId xmlns:p14="http://schemas.microsoft.com/office/powerpoint/2010/main" val="708576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7B016-B14E-49C3-949E-CA5DC573A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0ECC5B-657C-4A9E-BCBA-E0AB0DCE20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6945" cy="6324600"/>
          </a:xfrm>
        </p:spPr>
      </p:pic>
    </p:spTree>
    <p:extLst>
      <p:ext uri="{BB962C8B-B14F-4D97-AF65-F5344CB8AC3E}">
        <p14:creationId xmlns:p14="http://schemas.microsoft.com/office/powerpoint/2010/main" val="4120275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B025B-5811-4FEC-B3D8-D04AA1118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38DD2D-ADDE-4825-8573-A57E988E1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0679" cy="6324600"/>
          </a:xfrm>
        </p:spPr>
      </p:pic>
    </p:spTree>
    <p:extLst>
      <p:ext uri="{BB962C8B-B14F-4D97-AF65-F5344CB8AC3E}">
        <p14:creationId xmlns:p14="http://schemas.microsoft.com/office/powerpoint/2010/main" val="1984288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B8BEF-D4EB-4FB6-A5EB-23C90F769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68B5FE-9AA1-422E-BBD7-E0B52B75B1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324600"/>
          </a:xfrm>
        </p:spPr>
      </p:pic>
    </p:spTree>
    <p:extLst>
      <p:ext uri="{BB962C8B-B14F-4D97-AF65-F5344CB8AC3E}">
        <p14:creationId xmlns:p14="http://schemas.microsoft.com/office/powerpoint/2010/main" val="2055587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A9D40-E72C-41C7-BB7F-13F81F9B9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Snapshot: 7, 7, 10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6E43000-9321-450A-AFDA-A843FF3073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2704919"/>
              </p:ext>
            </p:extLst>
          </p:nvPr>
        </p:nvGraphicFramePr>
        <p:xfrm>
          <a:off x="822325" y="1846263"/>
          <a:ext cx="75438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80834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B6518-5116-41DF-8C9B-7AD334D92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Lessons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E7DEC-EB15-4C45-AF56-036862737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development our community envisions will require public investment…. 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 investment produces public control …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strengths (capital, return, risk) have real value in development context … 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Community vitality evaluated by condition of both public and private properties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Willingness to utilize our strengths can produce superior results in shorter amount of time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Returns enjoyed for long time horizon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385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4D3A0-2147-401B-B513-755DF7D5F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BD383-FE82-449C-86C9-4E4E79AEA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Economic development can be a municipal function.</a:t>
            </a:r>
          </a:p>
          <a:p>
            <a:pPr marL="457200" indent="-457200"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participation in the development process can make marginal projects viable.</a:t>
            </a:r>
          </a:p>
          <a:p>
            <a:pPr marL="457200" indent="-457200"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Return on investment can be evaluated both qualitatively and quantitively, and over decades.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593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84FEB-4788-4923-AF82-1D530D80D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F73D2-E714-4317-B9B7-BA6A4C1C2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Site acquisition: buy the parcel, clean the parcel, transfer the parcel for the desired use.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 financial gaps: equity contributions, rent guarantees, façade grants, direct lending, “sweeping.”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 and manage parking to encourage denser development and maximize site.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Scale it up to overcome hurdles.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592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86917-5B7B-4388-966B-CC2A65357B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27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DF3546-070E-415C-BD36-C71B35C2A7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7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291FDD-4431-474E-B558-324BB105A5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241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B1BE26BE-7D6C-4936-B679-CF898004F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5FF24794-0103-44C0-BBE8-674A935AEA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8" y="14068"/>
            <a:ext cx="9124071" cy="6310532"/>
          </a:xfrm>
        </p:spPr>
      </p:pic>
    </p:spTree>
    <p:extLst>
      <p:ext uri="{BB962C8B-B14F-4D97-AF65-F5344CB8AC3E}">
        <p14:creationId xmlns:p14="http://schemas.microsoft.com/office/powerpoint/2010/main" val="3156076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10785-BB22-4E0C-ABC3-A3979985E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AA9E54-AEE5-46CD-9C9A-0095439B2E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14009" cy="6286500"/>
          </a:xfrm>
        </p:spPr>
      </p:pic>
    </p:spTree>
    <p:extLst>
      <p:ext uri="{BB962C8B-B14F-4D97-AF65-F5344CB8AC3E}">
        <p14:creationId xmlns:p14="http://schemas.microsoft.com/office/powerpoint/2010/main" val="2541646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BAF26-D1D9-451D-93D6-B90EE96C8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E919E8-0C1E-4263-83EA-8F828FC5D3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1" y="35168"/>
            <a:ext cx="9152571" cy="6289431"/>
          </a:xfrm>
        </p:spPr>
      </p:pic>
    </p:spTree>
    <p:extLst>
      <p:ext uri="{BB962C8B-B14F-4D97-AF65-F5344CB8AC3E}">
        <p14:creationId xmlns:p14="http://schemas.microsoft.com/office/powerpoint/2010/main" val="20691298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6F5566-4773-4102-8306-63A729895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81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8C0A4-5128-41D6-A60D-ACBDC7EAD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BA416F-CF24-4B02-9442-FDBAC31D80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125" cy="6400800"/>
          </a:xfrm>
        </p:spPr>
      </p:pic>
    </p:spTree>
    <p:extLst>
      <p:ext uri="{BB962C8B-B14F-4D97-AF65-F5344CB8AC3E}">
        <p14:creationId xmlns:p14="http://schemas.microsoft.com/office/powerpoint/2010/main" val="6661626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1DFE95-6D52-4F6B-B04D-61D2D78FDF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630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2B607-60E4-47F3-800C-0A119EB52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D7786-C5AB-4309-ADE2-2AD3AE829A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FAEFA061-4A32-495C-AE22-72E60FCCE67F">
            <a:extLst>
              <a:ext uri="{FF2B5EF4-FFF2-40B4-BE49-F238E27FC236}">
                <a16:creationId xmlns:a16="http://schemas.microsoft.com/office/drawing/2014/main" id="{87046C26-52EE-4377-9B2E-14CD6A8FF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3" y="-152698"/>
            <a:ext cx="9145113" cy="6477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64648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B95CF-91CB-4BAA-9917-A188DA187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Congress and Main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Deal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5104C-C4C1-407E-AD25-FB3A9EA85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City: acquire, clean, and transfer land; build and operate parking.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City contribute about $5 million for land acquisition, cleanup, and parking construction.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25,000 sf commercial; 30 units of affordable housing; 33 units of workforce housing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Tax base increased by $10 million and 60 units of new housing. </a:t>
            </a:r>
          </a:p>
          <a:p>
            <a:pPr marL="201168" lvl="1" indent="0">
              <a:buNone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9382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51BD8-553D-4B2A-BEA5-2B25B3885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161196"/>
          </a:xfrm>
        </p:spPr>
        <p:txBody>
          <a:bodyPr anchor="ctr"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Concluding Thoughts 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FB9DA-53D4-4F12-B53F-1483EA115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676400"/>
            <a:ext cx="7543801" cy="4192694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Municipalities can lead their redevelopment by participating in the marketplace.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Municipalities can take risks and absorb costs that others cannot.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Confluence of historic interest rates, ARPA funds (direct and indirect), and infrastructure spending creates unparalleled opportunity.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not now, when?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27164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03809D-90BE-4929-A701-41B9E267B7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6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110633-6E62-42E0-BD5E-EB8BE929C6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88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1350B-4BEC-441D-9538-45602FB2C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42F9F-76FC-45F1-BDA4-9AAAEDE1F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5E4ABD3-30E4-4FAC-8416-DA9642D33C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81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34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E8510-E079-4C7D-9C58-5FF57E61E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2375AA-9495-4259-BE0F-873730EFA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24600"/>
          </a:xfrm>
        </p:spPr>
      </p:pic>
    </p:spTree>
    <p:extLst>
      <p:ext uri="{BB962C8B-B14F-4D97-AF65-F5344CB8AC3E}">
        <p14:creationId xmlns:p14="http://schemas.microsoft.com/office/powerpoint/2010/main" val="3575580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9588E2D9-EE27-4E2A-ABDA-D12EE03897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891" y="258212"/>
            <a:ext cx="4499509" cy="606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13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74C841EF-DBB5-4C6C-ADDB-BCA2358D0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9045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24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9266C3-A1C0-4434-A8A6-91E2A95E3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64261"/>
            <a:ext cx="9183848" cy="379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616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Presentation template (4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andara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4448</TotalTime>
  <Words>309</Words>
  <Application>Microsoft Office PowerPoint</Application>
  <PresentationFormat>On-screen Show (4:3)</PresentationFormat>
  <Paragraphs>39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Candara</vt:lpstr>
      <vt:lpstr>Times New Roman</vt:lpstr>
      <vt:lpstr>Retrospect</vt:lpstr>
      <vt:lpstr>Presentation template (4)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Snapshot: 7, 7, 10</vt:lpstr>
      <vt:lpstr>Lessons   </vt:lpstr>
      <vt:lpstr>Principles</vt:lpstr>
      <vt:lpstr>Practices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Congress and Main  Deal Overview</vt:lpstr>
      <vt:lpstr>Concluding Thoughts …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Antnia</dc:creator>
  <cp:lastModifiedBy>Dominic Cloud</cp:lastModifiedBy>
  <cp:revision>95</cp:revision>
  <cp:lastPrinted>2017-11-10T20:03:18Z</cp:lastPrinted>
  <dcterms:created xsi:type="dcterms:W3CDTF">2017-09-15T12:18:04Z</dcterms:created>
  <dcterms:modified xsi:type="dcterms:W3CDTF">2021-10-12T16:57:39Z</dcterms:modified>
</cp:coreProperties>
</file>